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 Харлов" initials="ЕХ" lastIdx="1" clrIdx="0">
    <p:extLst>
      <p:ext uri="{19B8F6BF-5375-455C-9EA6-DF929625EA0E}">
        <p15:presenceInfo xmlns:p15="http://schemas.microsoft.com/office/powerpoint/2012/main" userId="c4a65962a48e2e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30T16:07:54.77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0950F-84B7-F3D4-E095-D37BACAE3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FFE051-A5F9-0678-DA86-FB9967283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6637A-8C1A-4200-A32D-4802A98C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79FD9-F34F-EDA1-5C4F-A983F071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F6597-88F1-63AF-67BB-A93531BB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7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F547E-60A0-AD20-75F2-67205D94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44FE02-72EF-BD0E-18F2-717858C56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4D457-3ACC-1C78-7877-8250B514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FC99D-5278-0298-2EDB-BC076B07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51218-DC07-BBF0-5A2D-E38DB938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5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3A62D6-41AD-F098-7D96-764811838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89AED5-E742-B101-CBA7-2EF2C0157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220025-BF1C-E212-9154-F7067F2C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45EE5-D214-6681-01DA-F9885829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2ED99-FBE6-4615-5F1E-D7FDCEAF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380CB-195B-3653-971C-0C7FC013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DCD1A-721A-E072-9C3A-4BF1D180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4FAB1-6442-84EE-1123-38636BA4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2E0E4-EC0C-7DB8-4320-FD2E7226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9A21C-3B80-A45A-3E15-655D3A0D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6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0EF98-1750-3565-1136-D3519976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B47F6C-CCA7-4AB2-2A38-407AC8AE2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F7DEAA-3479-4690-EC59-26E8A23D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569C53-30DB-8C45-A627-26ABA6B8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D975E-0810-BA6D-9D91-D676CE7F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592FB-3C1E-F432-F8A9-88FA39D4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F0388-0F0E-98A3-7E7D-8E6234012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8FF1DD-FDFC-E556-3A98-7B60BFA52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FC968A-F611-0C52-B6A0-CE75FE5A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240C4D-DF84-29DF-819E-C3BA6C81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B032A-095F-2238-C42C-34509B36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9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11ECF-8C0C-3FA5-4CE8-7B7EA3F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805E0-FBDE-0FC3-DDAF-E171128A2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FDF015-5A38-1363-3A53-0CAD6421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59BE9A-641C-16E3-863D-08CD0105F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9E071B-A8C4-FF8C-BC47-E04DD694D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FAC0A7-EFC9-0195-45BA-9A09B431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54692D-8EA0-720D-F500-8D9FE058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98470C-BDCC-4AE3-BF9B-D56944CC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2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CD57C-535D-95BF-CC07-EE81C5BB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CE387-462C-3308-2DE1-A566822E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3E2BCE-E37F-E23C-EBAD-32C8CEE1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692BDD-9B9B-EFD3-C736-3C845693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8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5669DB-18F7-E9B2-2794-96A55E8A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A0836C-4D68-DDE5-5F2D-9B550781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D2827-83AD-1415-498F-C4F7B714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8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9BDD7-AF59-1870-D27D-5FB46AFA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E8145-6936-E58A-3572-94A1452F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73208-8C73-119D-E681-9213C6ECE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779228-3013-CC2A-CFBA-D6FC0CFD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0294B2-E07C-97F1-80C3-C0868EEC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EF5698-99C0-5A98-7ED1-F595BE32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C697D-61D1-AAFF-F0CC-9FB61FB5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61BF4E-3536-AD18-ED01-F53C06871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CC9D8B-5635-E14F-C0CA-EFFD2B06A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B517BC-CA1C-E711-AE93-663AA1D6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B3E2AA-A2E6-920C-5FF5-C2472C69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160B3C-6C15-4245-F665-A2824E9A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DF8B7-AF2D-45AE-6039-C47BEC69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49E26-4FD7-E2B3-BBEF-8B178EBD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68C59-70E5-9220-1316-00A1F3ED9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229C-7A96-403E-8ACE-185B14C7EA1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21F893-BEB7-C415-6B19-BBF395CCF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80E88-BEB3-C2B9-0049-479A5DD15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F849-360E-4BB2-9A7B-A9DB8F6CC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EE70E8-2735-0142-BF9C-DBCE46DB8358}"/>
              </a:ext>
            </a:extLst>
          </p:cNvPr>
          <p:cNvSpPr txBox="1"/>
          <p:nvPr/>
        </p:nvSpPr>
        <p:spPr>
          <a:xfrm>
            <a:off x="3206346" y="1210186"/>
            <a:ext cx="691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1C1C1C"/>
                </a:solidFill>
              </a:rPr>
              <a:t>Муниципальное – бюджетное дошкольное образовательное учреждение Детский сад №32 «Родничок» </a:t>
            </a:r>
            <a:endParaRPr lang="ru-RU" sz="2000" dirty="0">
              <a:solidFill>
                <a:srgbClr val="1C1C1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16552-9679-76DC-4BDD-E95A1E8471CF}"/>
              </a:ext>
            </a:extLst>
          </p:cNvPr>
          <p:cNvSpPr txBox="1"/>
          <p:nvPr/>
        </p:nvSpPr>
        <p:spPr>
          <a:xfrm>
            <a:off x="2125579" y="2828835"/>
            <a:ext cx="7940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1C1C1C"/>
                </a:solidFill>
              </a:rPr>
              <a:t>Презентация по самообразованию</a:t>
            </a:r>
            <a:br>
              <a:rPr lang="ru-RU" dirty="0"/>
            </a:br>
            <a:r>
              <a:rPr lang="ru-RU" sz="2400" b="1" i="1" dirty="0">
                <a:solidFill>
                  <a:srgbClr val="1C1C1C"/>
                </a:solidFill>
              </a:rPr>
              <a:t>Тема: «Развитие мелкой моторики у детей раннего возраста через различные виды деятельности»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C8932-AB79-3070-5A2F-4A79B8797C50}"/>
              </a:ext>
            </a:extLst>
          </p:cNvPr>
          <p:cNvSpPr txBox="1"/>
          <p:nvPr/>
        </p:nvSpPr>
        <p:spPr>
          <a:xfrm>
            <a:off x="7315821" y="5333817"/>
            <a:ext cx="3766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1C1C1C"/>
                </a:solidFill>
              </a:rPr>
              <a:t>Выполнила педагог:</a:t>
            </a:r>
          </a:p>
          <a:p>
            <a:pPr algn="ctr"/>
            <a:r>
              <a:rPr lang="ru-RU" sz="2000" b="1" i="1" dirty="0" err="1">
                <a:solidFill>
                  <a:srgbClr val="1C1C1C"/>
                </a:solidFill>
              </a:rPr>
              <a:t>Хайрова</a:t>
            </a:r>
            <a:r>
              <a:rPr lang="ru-RU" sz="2000" b="1" i="1" dirty="0">
                <a:solidFill>
                  <a:srgbClr val="1C1C1C"/>
                </a:solidFill>
              </a:rPr>
              <a:t> Светлана Григорьевна</a:t>
            </a:r>
            <a:br>
              <a:rPr lang="ru-RU" sz="2000" b="1" i="1" dirty="0">
                <a:solidFill>
                  <a:srgbClr val="1C1C1C"/>
                </a:solidFill>
              </a:rPr>
            </a:br>
            <a:r>
              <a:rPr lang="ru-RU" sz="2000" b="1" i="1" dirty="0">
                <a:solidFill>
                  <a:srgbClr val="1C1C1C"/>
                </a:solidFill>
              </a:rPr>
              <a:t>Инта, 2022г.</a:t>
            </a:r>
          </a:p>
        </p:txBody>
      </p:sp>
    </p:spTree>
    <p:extLst>
      <p:ext uri="{BB962C8B-B14F-4D97-AF65-F5344CB8AC3E}">
        <p14:creationId xmlns:p14="http://schemas.microsoft.com/office/powerpoint/2010/main" val="1815814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59AF7-A060-C621-158D-D0787E9072A0}"/>
              </a:ext>
            </a:extLst>
          </p:cNvPr>
          <p:cNvSpPr txBox="1"/>
          <p:nvPr/>
        </p:nvSpPr>
        <p:spPr>
          <a:xfrm>
            <a:off x="721693" y="257175"/>
            <a:ext cx="4649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1C1C1C"/>
                </a:solidFill>
                <a:effectLst/>
                <a:latin typeface="-apple-system"/>
              </a:rPr>
              <a:t>Рисование мелком на доске </a:t>
            </a:r>
            <a:b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</a:br>
            <a:r>
              <a:rPr lang="ru-RU" sz="2000" b="0" i="0" dirty="0">
                <a:solidFill>
                  <a:srgbClr val="1C1C1C"/>
                </a:solidFill>
                <a:effectLst/>
                <a:latin typeface="-apple-system"/>
              </a:rPr>
              <a:t>Игры с песком (тактильные ощущения)</a:t>
            </a:r>
            <a:endParaRPr lang="ru-RU" sz="2000" dirty="0">
              <a:solidFill>
                <a:srgbClr val="1C1C1C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2D122C-DF37-EBF1-F02F-05B5D7F03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29" y="1196036"/>
            <a:ext cx="3349446" cy="4465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1C4447-19EE-FEC1-E34D-8CF00FEB3DB5}"/>
              </a:ext>
            </a:extLst>
          </p:cNvPr>
          <p:cNvSpPr txBox="1"/>
          <p:nvPr/>
        </p:nvSpPr>
        <p:spPr>
          <a:xfrm>
            <a:off x="6096000" y="257175"/>
            <a:ext cx="5664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1C1C1C"/>
                </a:solidFill>
                <a:effectLst/>
                <a:latin typeface="-apple-system"/>
              </a:rPr>
              <a:t>Рисование фломастером на доске</a:t>
            </a:r>
            <a:endParaRPr lang="ru-RU" sz="2800" b="1" i="1" dirty="0">
              <a:solidFill>
                <a:srgbClr val="1C1C1C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CE6023-3CC9-E0CB-3D06-D81A0315C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976">
            <a:off x="7110412" y="1067175"/>
            <a:ext cx="3349446" cy="44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E5F4E0-6F70-7F57-FCA0-BB35C91AFFB7}"/>
              </a:ext>
            </a:extLst>
          </p:cNvPr>
          <p:cNvSpPr txBox="1"/>
          <p:nvPr/>
        </p:nvSpPr>
        <p:spPr>
          <a:xfrm>
            <a:off x="257175" y="414337"/>
            <a:ext cx="4704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1C1C1C"/>
                </a:solidFill>
                <a:effectLst/>
                <a:latin typeface="-apple-system"/>
              </a:rPr>
              <a:t>Рисование ватной палочкой</a:t>
            </a:r>
            <a:br>
              <a:rPr lang="ru-RU" dirty="0"/>
            </a:br>
            <a:r>
              <a:rPr lang="ru-RU" sz="2000" b="1" i="0" dirty="0">
                <a:solidFill>
                  <a:srgbClr val="1C1C1C"/>
                </a:solidFill>
                <a:effectLst/>
                <a:latin typeface="-apple-system"/>
              </a:rPr>
              <a:t>Цель:</a:t>
            </a:r>
            <a:r>
              <a:rPr lang="ru-RU" sz="2000" b="0" i="0" dirty="0">
                <a:solidFill>
                  <a:srgbClr val="1C1C1C"/>
                </a:solidFill>
                <a:effectLst/>
                <a:latin typeface="-apple-system"/>
              </a:rPr>
              <a:t> Развитие мелкой моторики</a:t>
            </a:r>
            <a:endParaRPr lang="ru-RU" sz="2000" dirty="0">
              <a:solidFill>
                <a:srgbClr val="1C1C1C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96CBA7-BE26-959F-F547-B3908545D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124">
            <a:off x="7354062" y="496201"/>
            <a:ext cx="3939617" cy="52528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8B8B37-0BF0-CBAC-566C-9A5A84410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04">
            <a:off x="3080289" y="1213926"/>
            <a:ext cx="3762375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EFB09-9A4A-BA32-1E13-13FB0B9A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2336800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1C1C1C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9422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B57A86-4357-6D50-7B23-417971D1A0EB}"/>
              </a:ext>
            </a:extLst>
          </p:cNvPr>
          <p:cNvSpPr txBox="1"/>
          <p:nvPr/>
        </p:nvSpPr>
        <p:spPr>
          <a:xfrm>
            <a:off x="1790298" y="1684422"/>
            <a:ext cx="9249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C1C1C"/>
                </a:solidFill>
              </a:rPr>
              <a:t>«Ум ребёнка находится на кончиках его пальцев. Чем больше мастерства в детской руке, тем ребёнок умнее. Именно руки учат ребёнка точности, аккуратности, ясности мышления.»</a:t>
            </a:r>
            <a:br>
              <a:rPr lang="ru-RU" sz="2400" b="1" dirty="0">
                <a:solidFill>
                  <a:srgbClr val="1C1C1C"/>
                </a:solidFill>
              </a:rPr>
            </a:br>
            <a:r>
              <a:rPr lang="ru-RU" sz="2400" b="1" dirty="0">
                <a:solidFill>
                  <a:srgbClr val="1C1C1C"/>
                </a:solidFill>
              </a:rPr>
              <a:t>                                                                                              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61675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2C297D-827B-25F9-4CB8-DD5A38CF6AFA}"/>
              </a:ext>
            </a:extLst>
          </p:cNvPr>
          <p:cNvSpPr/>
          <p:nvPr/>
        </p:nvSpPr>
        <p:spPr>
          <a:xfrm>
            <a:off x="4985887" y="2464067"/>
            <a:ext cx="1992430" cy="8879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b="1" i="1" dirty="0"/>
              <a:t>Средства развития мелкой моторики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DD0FBB8-4517-743F-370C-2ADACED507E0}"/>
              </a:ext>
            </a:extLst>
          </p:cNvPr>
          <p:cNvCxnSpPr/>
          <p:nvPr/>
        </p:nvCxnSpPr>
        <p:spPr>
          <a:xfrm flipH="1" flipV="1">
            <a:off x="3946358" y="1655545"/>
            <a:ext cx="933650" cy="77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AF7A0A37-4826-9B1C-DA24-F2611B8CE165}"/>
              </a:ext>
            </a:extLst>
          </p:cNvPr>
          <p:cNvSpPr/>
          <p:nvPr/>
        </p:nvSpPr>
        <p:spPr>
          <a:xfrm>
            <a:off x="2387066" y="943276"/>
            <a:ext cx="1828800" cy="77002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/>
              <a:t>Бусы,</a:t>
            </a:r>
            <a:br>
              <a:rPr lang="ru-RU" dirty="0"/>
            </a:br>
            <a:r>
              <a:rPr lang="ru-RU" dirty="0"/>
              <a:t>Пуговицы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C8259B0-7A68-6B84-71AC-D79A6712D7E5}"/>
              </a:ext>
            </a:extLst>
          </p:cNvPr>
          <p:cNvCxnSpPr/>
          <p:nvPr/>
        </p:nvCxnSpPr>
        <p:spPr>
          <a:xfrm flipV="1">
            <a:off x="5982102" y="1655545"/>
            <a:ext cx="0" cy="77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id="{866FB06D-9E56-D3B0-A3FF-129C3644F140}"/>
              </a:ext>
            </a:extLst>
          </p:cNvPr>
          <p:cNvSpPr/>
          <p:nvPr/>
        </p:nvSpPr>
        <p:spPr>
          <a:xfrm>
            <a:off x="4985887" y="567892"/>
            <a:ext cx="1992430" cy="1039528"/>
          </a:xfrm>
          <a:prstGeom prst="pentag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/>
              <a:t>Пластилин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9C0ADB0-1375-CCA0-E941-04664CC506D2}"/>
              </a:ext>
            </a:extLst>
          </p:cNvPr>
          <p:cNvCxnSpPr/>
          <p:nvPr/>
        </p:nvCxnSpPr>
        <p:spPr>
          <a:xfrm flipV="1">
            <a:off x="7055318" y="1713297"/>
            <a:ext cx="1222408" cy="712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A17E588E-836F-5B4C-CB6A-9D4D37013962}"/>
              </a:ext>
            </a:extLst>
          </p:cNvPr>
          <p:cNvSpPr/>
          <p:nvPr/>
        </p:nvSpPr>
        <p:spPr>
          <a:xfrm>
            <a:off x="7883091" y="943276"/>
            <a:ext cx="1722922" cy="712269"/>
          </a:xfrm>
          <a:prstGeom prst="homePlat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/>
              <a:t>Бумага</a:t>
            </a:r>
          </a:p>
        </p:txBody>
      </p:sp>
      <p:sp>
        <p:nvSpPr>
          <p:cNvPr id="15" name="Табличка 14">
            <a:extLst>
              <a:ext uri="{FF2B5EF4-FFF2-40B4-BE49-F238E27FC236}">
                <a16:creationId xmlns:a16="http://schemas.microsoft.com/office/drawing/2014/main" id="{FED8DE8B-5035-FF37-EEC7-5F07EBC84079}"/>
              </a:ext>
            </a:extLst>
          </p:cNvPr>
          <p:cNvSpPr/>
          <p:nvPr/>
        </p:nvSpPr>
        <p:spPr>
          <a:xfrm>
            <a:off x="8383605" y="2508583"/>
            <a:ext cx="1222408" cy="798897"/>
          </a:xfrm>
          <a:prstGeom prst="plaqu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/>
              <a:t>Песок,</a:t>
            </a:r>
            <a:br>
              <a:rPr lang="ru-RU" dirty="0"/>
            </a:br>
            <a:r>
              <a:rPr lang="ru-RU" dirty="0"/>
              <a:t>Крупа</a:t>
            </a:r>
          </a:p>
        </p:txBody>
      </p:sp>
      <p:sp>
        <p:nvSpPr>
          <p:cNvPr id="16" name="Табличка 15">
            <a:extLst>
              <a:ext uri="{FF2B5EF4-FFF2-40B4-BE49-F238E27FC236}">
                <a16:creationId xmlns:a16="http://schemas.microsoft.com/office/drawing/2014/main" id="{94B62BA9-E367-D82E-9F94-2036501FA11F}"/>
              </a:ext>
            </a:extLst>
          </p:cNvPr>
          <p:cNvSpPr/>
          <p:nvPr/>
        </p:nvSpPr>
        <p:spPr>
          <a:xfrm>
            <a:off x="2387066" y="2508583"/>
            <a:ext cx="1260910" cy="770021"/>
          </a:xfrm>
          <a:prstGeom prst="plaqu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/>
              <a:t>Вода</a:t>
            </a:r>
          </a:p>
        </p:txBody>
      </p:sp>
      <p:sp>
        <p:nvSpPr>
          <p:cNvPr id="17" name="Блок-схема: подготовка 16">
            <a:extLst>
              <a:ext uri="{FF2B5EF4-FFF2-40B4-BE49-F238E27FC236}">
                <a16:creationId xmlns:a16="http://schemas.microsoft.com/office/drawing/2014/main" id="{2F33A49A-0DEB-8EEC-B51A-029F37F23D67}"/>
              </a:ext>
            </a:extLst>
          </p:cNvPr>
          <p:cNvSpPr/>
          <p:nvPr/>
        </p:nvSpPr>
        <p:spPr>
          <a:xfrm>
            <a:off x="6583681" y="4088330"/>
            <a:ext cx="2983832" cy="1256097"/>
          </a:xfrm>
          <a:prstGeom prst="flowChartPreparation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/>
              <a:t>Счетные палочки,</a:t>
            </a:r>
            <a:br>
              <a:rPr lang="ru-RU" dirty="0"/>
            </a:br>
            <a:r>
              <a:rPr lang="ru-RU" dirty="0"/>
              <a:t>дидактические игры</a:t>
            </a:r>
          </a:p>
        </p:txBody>
      </p:sp>
      <p:sp>
        <p:nvSpPr>
          <p:cNvPr id="18" name="Прямоугольник: усеченные верхние углы 17">
            <a:extLst>
              <a:ext uri="{FF2B5EF4-FFF2-40B4-BE49-F238E27FC236}">
                <a16:creationId xmlns:a16="http://schemas.microsoft.com/office/drawing/2014/main" id="{2391C5E9-C6FC-A9EF-B201-EC7DA1727ED3}"/>
              </a:ext>
            </a:extLst>
          </p:cNvPr>
          <p:cNvSpPr/>
          <p:nvPr/>
        </p:nvSpPr>
        <p:spPr>
          <a:xfrm>
            <a:off x="2993457" y="3782727"/>
            <a:ext cx="1828800" cy="933651"/>
          </a:xfrm>
          <a:prstGeom prst="snip2Same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dirty="0"/>
              <a:t>Карандаши,</a:t>
            </a:r>
            <a:br>
              <a:rPr lang="ru-RU" dirty="0"/>
            </a:br>
            <a:r>
              <a:rPr lang="ru-RU" dirty="0"/>
              <a:t>мелки,</a:t>
            </a:r>
            <a:br>
              <a:rPr lang="ru-RU" dirty="0"/>
            </a:br>
            <a:r>
              <a:rPr lang="ru-RU" dirty="0"/>
              <a:t>краски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27F5542-A81D-5811-D29F-E8CD26E5FC09}"/>
              </a:ext>
            </a:extLst>
          </p:cNvPr>
          <p:cNvCxnSpPr/>
          <p:nvPr/>
        </p:nvCxnSpPr>
        <p:spPr>
          <a:xfrm flipH="1">
            <a:off x="3907857" y="2908031"/>
            <a:ext cx="972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A1F4C93-6B5D-9028-5EB1-20DABD7409B7}"/>
              </a:ext>
            </a:extLst>
          </p:cNvPr>
          <p:cNvCxnSpPr/>
          <p:nvPr/>
        </p:nvCxnSpPr>
        <p:spPr>
          <a:xfrm>
            <a:off x="7055318" y="2908031"/>
            <a:ext cx="1135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5FCF18B-A41C-084A-E995-C65A626DF74C}"/>
              </a:ext>
            </a:extLst>
          </p:cNvPr>
          <p:cNvCxnSpPr/>
          <p:nvPr/>
        </p:nvCxnSpPr>
        <p:spPr>
          <a:xfrm>
            <a:off x="6583681" y="3429000"/>
            <a:ext cx="394636" cy="738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17894DD-4F06-228C-A610-CAE23DCF4247}"/>
              </a:ext>
            </a:extLst>
          </p:cNvPr>
          <p:cNvCxnSpPr/>
          <p:nvPr/>
        </p:nvCxnSpPr>
        <p:spPr>
          <a:xfrm flipH="1">
            <a:off x="4880008" y="3390499"/>
            <a:ext cx="625643" cy="39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486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527CE-1E36-C7EF-CC14-BDA3FB1401BE}"/>
              </a:ext>
            </a:extLst>
          </p:cNvPr>
          <p:cNvSpPr txBox="1"/>
          <p:nvPr/>
        </p:nvSpPr>
        <p:spPr>
          <a:xfrm>
            <a:off x="2673364" y="240633"/>
            <a:ext cx="6845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1C1C1C"/>
                </a:solidFill>
              </a:rPr>
              <a:t>Игры с бумагой «Скатывание салфеток»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D89AA-ADDC-0D33-047D-25456D6CFC6A}"/>
              </a:ext>
            </a:extLst>
          </p:cNvPr>
          <p:cNvSpPr txBox="1"/>
          <p:nvPr/>
        </p:nvSpPr>
        <p:spPr>
          <a:xfrm>
            <a:off x="9246669" y="3429000"/>
            <a:ext cx="2945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1C1C1C"/>
                </a:solidFill>
              </a:rPr>
              <a:t>Цель:</a:t>
            </a:r>
            <a:r>
              <a:rPr lang="ru-RU" sz="2000" dirty="0">
                <a:solidFill>
                  <a:srgbClr val="1C1C1C"/>
                </a:solidFill>
              </a:rPr>
              <a:t> Развитие мелкой моторики и творческого воображения </a:t>
            </a:r>
            <a:br>
              <a:rPr lang="ru-RU" sz="2000" dirty="0">
                <a:solidFill>
                  <a:srgbClr val="1C1C1C"/>
                </a:solidFill>
              </a:rPr>
            </a:br>
            <a:r>
              <a:rPr lang="ru-RU" sz="2000" b="1" dirty="0">
                <a:solidFill>
                  <a:srgbClr val="1C1C1C"/>
                </a:solidFill>
              </a:rPr>
              <a:t>Результат</a:t>
            </a:r>
            <a:r>
              <a:rPr lang="ru-RU" sz="2000" b="1" i="1" dirty="0">
                <a:solidFill>
                  <a:srgbClr val="1C1C1C"/>
                </a:solidFill>
              </a:rPr>
              <a:t>:</a:t>
            </a:r>
            <a:r>
              <a:rPr lang="ru-RU" sz="2000" dirty="0">
                <a:solidFill>
                  <a:srgbClr val="1C1C1C"/>
                </a:solidFill>
              </a:rPr>
              <a:t> "Зимнее дерево"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B669D-9962-3BFC-F25B-B73E2233F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751">
            <a:off x="631426" y="904021"/>
            <a:ext cx="2546343" cy="3395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7BC32D-2700-DCE6-3C8A-543E61A98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209">
            <a:off x="3028748" y="938906"/>
            <a:ext cx="2834169" cy="37788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42F7FF-71C6-7BDC-951C-C35669DA5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408">
            <a:off x="5770064" y="951423"/>
            <a:ext cx="3376612" cy="45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6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36356-F843-0030-53BA-5E4063B1CD35}"/>
              </a:ext>
            </a:extLst>
          </p:cNvPr>
          <p:cNvSpPr txBox="1"/>
          <p:nvPr/>
        </p:nvSpPr>
        <p:spPr>
          <a:xfrm>
            <a:off x="4866753" y="312071"/>
            <a:ext cx="2458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1C1C1C"/>
                </a:solidFill>
              </a:rPr>
              <a:t>Игры с песком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D4C0A2-8AF3-9B43-FF15-3D4080C9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824">
            <a:off x="918639" y="545105"/>
            <a:ext cx="3576638" cy="4768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92AA02-22C3-4820-0C70-F9D4D1296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801">
            <a:off x="7523032" y="717954"/>
            <a:ext cx="3390900" cy="452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FC1117-D712-F437-7DFE-1F0B6862D306}"/>
              </a:ext>
            </a:extLst>
          </p:cNvPr>
          <p:cNvSpPr txBox="1"/>
          <p:nvPr/>
        </p:nvSpPr>
        <p:spPr>
          <a:xfrm>
            <a:off x="4655398" y="1731207"/>
            <a:ext cx="294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1C1C1C"/>
                </a:solidFill>
              </a:rPr>
              <a:t>Цель:</a:t>
            </a:r>
            <a:r>
              <a:rPr lang="ru-RU" sz="2000" dirty="0">
                <a:solidFill>
                  <a:srgbClr val="1C1C1C"/>
                </a:solidFill>
              </a:rPr>
              <a:t> Развитие тактильных ощущений</a:t>
            </a:r>
          </a:p>
        </p:txBody>
      </p:sp>
    </p:spTree>
    <p:extLst>
      <p:ext uri="{BB962C8B-B14F-4D97-AF65-F5344CB8AC3E}">
        <p14:creationId xmlns:p14="http://schemas.microsoft.com/office/powerpoint/2010/main" val="114498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819925-D0B6-52C3-EF75-D04035D18C9B}"/>
              </a:ext>
            </a:extLst>
          </p:cNvPr>
          <p:cNvSpPr txBox="1"/>
          <p:nvPr/>
        </p:nvSpPr>
        <p:spPr>
          <a:xfrm>
            <a:off x="265899" y="297784"/>
            <a:ext cx="394550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C1C1C"/>
                </a:solidFill>
              </a:rPr>
              <a:t>Д/И "Собери бусы" </a:t>
            </a:r>
            <a:br>
              <a:rPr lang="ru-RU" sz="2000" b="1" dirty="0">
                <a:solidFill>
                  <a:srgbClr val="1C1C1C"/>
                </a:solidFill>
              </a:rPr>
            </a:br>
            <a:r>
              <a:rPr lang="ru-RU" sz="2000" b="1" dirty="0">
                <a:solidFill>
                  <a:srgbClr val="1C1C1C"/>
                </a:solidFill>
              </a:rPr>
              <a:t>Цель: </a:t>
            </a:r>
            <a:r>
              <a:rPr lang="ru-RU" sz="2000" dirty="0">
                <a:solidFill>
                  <a:srgbClr val="1C1C1C"/>
                </a:solidFill>
              </a:rPr>
              <a:t>Развитие мелкой моторики</a:t>
            </a:r>
            <a:br>
              <a:rPr lang="ru-RU" sz="2800" dirty="0"/>
            </a:br>
            <a:endParaRPr lang="ru-RU" sz="2800" b="1" i="1" dirty="0">
              <a:solidFill>
                <a:srgbClr val="1C1C1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950C2-CFEC-8E9E-4E8C-E66F2B7BB575}"/>
              </a:ext>
            </a:extLst>
          </p:cNvPr>
          <p:cNvSpPr txBox="1"/>
          <p:nvPr/>
        </p:nvSpPr>
        <p:spPr>
          <a:xfrm>
            <a:off x="7172325" y="297784"/>
            <a:ext cx="3945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C1C1C"/>
                </a:solidFill>
              </a:rPr>
              <a:t>Д/И "Разложи по цвету" </a:t>
            </a:r>
            <a:br>
              <a:rPr lang="ru-RU" sz="2000" b="1" dirty="0">
                <a:solidFill>
                  <a:srgbClr val="1C1C1C"/>
                </a:solidFill>
              </a:rPr>
            </a:br>
            <a:r>
              <a:rPr lang="ru-RU" sz="2000" b="1" dirty="0">
                <a:solidFill>
                  <a:srgbClr val="1C1C1C"/>
                </a:solidFill>
              </a:rPr>
              <a:t>Цель: </a:t>
            </a:r>
            <a:r>
              <a:rPr lang="ru-RU" sz="2000" dirty="0">
                <a:solidFill>
                  <a:srgbClr val="1C1C1C"/>
                </a:solidFill>
              </a:rPr>
              <a:t>Развитие мелкой моторики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11FD6D-32DA-3382-ED99-E023C114A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53" y="1909633"/>
            <a:ext cx="2400300" cy="32004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817B5D-310E-DFAB-39D6-CFE6E4A0C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0" y="1236532"/>
            <a:ext cx="2176463" cy="2901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915945-AB89-F59F-F30E-2F7AB0690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55" y="1236532"/>
            <a:ext cx="3299564" cy="43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8B91C8-ADEE-C7CA-2DEF-67AD2E347063}"/>
              </a:ext>
            </a:extLst>
          </p:cNvPr>
          <p:cNvSpPr txBox="1"/>
          <p:nvPr/>
        </p:nvSpPr>
        <p:spPr>
          <a:xfrm>
            <a:off x="3780902" y="269209"/>
            <a:ext cx="258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1C1C1C"/>
                </a:solidFill>
                <a:effectLst/>
                <a:latin typeface="-apple-system"/>
              </a:rPr>
              <a:t>Д/И "Рыбалка"</a:t>
            </a:r>
            <a:endParaRPr lang="ru-RU" sz="2800" b="1" i="1" dirty="0">
              <a:solidFill>
                <a:srgbClr val="1C1C1C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82F18D-B80F-F727-5C16-53FEC9666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8" y="983497"/>
            <a:ext cx="3306631" cy="44088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6F218F-97F3-524E-A70F-2A296B052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275">
            <a:off x="5010757" y="1458552"/>
            <a:ext cx="2955673" cy="39408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0CD98-0964-7F48-FB0F-C488AD00D818}"/>
              </a:ext>
            </a:extLst>
          </p:cNvPr>
          <p:cNvSpPr txBox="1"/>
          <p:nvPr/>
        </p:nvSpPr>
        <p:spPr>
          <a:xfrm>
            <a:off x="8208468" y="4699336"/>
            <a:ext cx="3983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1C1C1C"/>
                </a:solidFill>
                <a:effectLst/>
              </a:rPr>
              <a:t>Цель:</a:t>
            </a:r>
            <a:r>
              <a:rPr lang="ru-RU" sz="2800" b="0" i="0" dirty="0">
                <a:solidFill>
                  <a:srgbClr val="1C1C1C"/>
                </a:solidFill>
                <a:effectLst/>
              </a:rPr>
              <a:t> Развитие подвижности кисти рук</a:t>
            </a:r>
            <a:endParaRPr lang="ru-RU" sz="28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9419D0-1250-EA77-5FA1-E4E09E1F7584}"/>
              </a:ext>
            </a:extLst>
          </p:cNvPr>
          <p:cNvSpPr txBox="1"/>
          <p:nvPr/>
        </p:nvSpPr>
        <p:spPr>
          <a:xfrm>
            <a:off x="246642" y="423386"/>
            <a:ext cx="58493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1C1C1C"/>
                </a:solidFill>
                <a:effectLst/>
                <a:latin typeface="-apple-system"/>
              </a:rPr>
              <a:t>Рисование пальчиковыми красками</a:t>
            </a:r>
            <a:br>
              <a:rPr lang="ru-RU" sz="2800" b="1" i="1" dirty="0">
                <a:solidFill>
                  <a:srgbClr val="1C1C1C"/>
                </a:solidFill>
                <a:effectLst/>
                <a:latin typeface="-apple-system"/>
              </a:rPr>
            </a:br>
            <a:r>
              <a:rPr lang="ru-RU" sz="2000" b="1" i="1" dirty="0">
                <a:solidFill>
                  <a:srgbClr val="1C1C1C"/>
                </a:solidFill>
                <a:effectLst/>
                <a:latin typeface="-apple-system"/>
              </a:rPr>
              <a:t>Цель:</a:t>
            </a:r>
            <a:r>
              <a:rPr lang="ru-RU" sz="2000" b="0" i="0" dirty="0">
                <a:solidFill>
                  <a:srgbClr val="1C1C1C"/>
                </a:solidFill>
                <a:effectLst/>
                <a:latin typeface="-apple-system"/>
              </a:rPr>
              <a:t> Развитие мелкой моторики</a:t>
            </a:r>
            <a:endParaRPr lang="ru-RU" sz="2000" dirty="0">
              <a:solidFill>
                <a:srgbClr val="1C1C1C"/>
              </a:solidFill>
            </a:endParaRPr>
          </a:p>
          <a:p>
            <a:endParaRPr lang="ru-RU" sz="2800" b="1" i="1" dirty="0">
              <a:solidFill>
                <a:srgbClr val="1C1C1C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6036F7-CC56-CD0F-738C-80F5C7AFF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01" y="1452463"/>
            <a:ext cx="2964805" cy="3953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BA90E5-C521-797D-2BEB-35A5AD3DA5C8}"/>
              </a:ext>
            </a:extLst>
          </p:cNvPr>
          <p:cNvSpPr txBox="1"/>
          <p:nvPr/>
        </p:nvSpPr>
        <p:spPr>
          <a:xfrm>
            <a:off x="7708892" y="434726"/>
            <a:ext cx="367600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>
                <a:solidFill>
                  <a:srgbClr val="1C1C1C"/>
                </a:solidFill>
                <a:effectLst/>
                <a:latin typeface="-apple-system"/>
              </a:rPr>
              <a:t>Раскраски водные</a:t>
            </a:r>
            <a:br>
              <a:rPr lang="ru-RU" b="1" dirty="0">
                <a:solidFill>
                  <a:srgbClr val="1C1C1C"/>
                </a:solidFill>
              </a:rPr>
            </a:br>
            <a:r>
              <a:rPr lang="ru-RU" sz="2000" b="1" i="0" dirty="0">
                <a:solidFill>
                  <a:srgbClr val="1C1C1C"/>
                </a:solidFill>
                <a:effectLst/>
                <a:latin typeface="-apple-system"/>
              </a:rPr>
              <a:t>Цель: </a:t>
            </a:r>
            <a:r>
              <a:rPr lang="ru-RU" sz="2000" i="0" dirty="0">
                <a:solidFill>
                  <a:srgbClr val="1C1C1C"/>
                </a:solidFill>
                <a:effectLst/>
                <a:latin typeface="-apple-system"/>
              </a:rPr>
              <a:t>Учить рисовать кисточкой</a:t>
            </a:r>
            <a:endParaRPr lang="ru-RU" sz="2000" dirty="0">
              <a:solidFill>
                <a:srgbClr val="1C1C1C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EF4AB0-0957-F466-A5C3-D8B410618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53" y="1452463"/>
            <a:ext cx="3134807" cy="41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23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F4084-1BCA-D298-DAA4-206EAF6C5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61" y="1392666"/>
            <a:ext cx="3490913" cy="46545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57D656-03AB-9784-5E7F-941040DE9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925">
            <a:off x="3795712" y="1497012"/>
            <a:ext cx="3262313" cy="43497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AD6A0E-8A20-8FA1-51CA-757E2BA11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658">
            <a:off x="595313" y="1614488"/>
            <a:ext cx="3086100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6EDD8B-90F0-656F-AE1F-C374D7D6EFD9}"/>
              </a:ext>
            </a:extLst>
          </p:cNvPr>
          <p:cNvSpPr txBox="1"/>
          <p:nvPr/>
        </p:nvSpPr>
        <p:spPr>
          <a:xfrm>
            <a:off x="1214952" y="162778"/>
            <a:ext cx="6675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1C1C1C"/>
                </a:solidFill>
                <a:effectLst/>
                <a:latin typeface="-apple-system"/>
              </a:rPr>
              <a:t>Дидактические игры</a:t>
            </a:r>
            <a:br>
              <a:rPr lang="ru-RU" dirty="0"/>
            </a:br>
            <a:r>
              <a:rPr lang="ru-RU" sz="2000" b="1" i="0" dirty="0">
                <a:solidFill>
                  <a:srgbClr val="1C1C1C"/>
                </a:solidFill>
                <a:effectLst/>
                <a:latin typeface="-apple-system"/>
              </a:rPr>
              <a:t>Цель:</a:t>
            </a:r>
            <a:r>
              <a:rPr lang="ru-RU" sz="2000" b="0" i="0" dirty="0">
                <a:solidFill>
                  <a:srgbClr val="1C1C1C"/>
                </a:solidFill>
                <a:effectLst/>
                <a:latin typeface="-apple-system"/>
              </a:rPr>
              <a:t> Развитие мелкой моторики и логического мышления</a:t>
            </a:r>
            <a:endParaRPr lang="ru-RU" sz="20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236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Харлов</dc:creator>
  <cp:lastModifiedBy>Евгений Харлов</cp:lastModifiedBy>
  <cp:revision>1</cp:revision>
  <dcterms:created xsi:type="dcterms:W3CDTF">2022-11-30T13:02:51Z</dcterms:created>
  <dcterms:modified xsi:type="dcterms:W3CDTF">2022-11-30T14:04:16Z</dcterms:modified>
</cp:coreProperties>
</file>