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4" r:id="rId4"/>
    <p:sldId id="272" r:id="rId5"/>
    <p:sldId id="278" r:id="rId6"/>
    <p:sldId id="26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03E4B6-D8B7-4CE0-8AFC-CE1C85E95CD1}">
          <p14:sldIdLst>
            <p14:sldId id="256"/>
            <p14:sldId id="266"/>
            <p14:sldId id="274"/>
            <p14:sldId id="272"/>
            <p14:sldId id="278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AA627-1CDB-4C14-B2B0-A9607EF88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702AFB-FB8E-401C-A0DC-23DF84C9C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F4B23E-9676-4E11-A5AE-A4115FF6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1C49A-0E12-408A-A7F0-2B1386B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645B2-8EDC-4EFE-989D-8098DCE7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96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9C11A-AB6F-4033-8BCF-F5F4B4AE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6C7331-19F5-43FE-9C94-6470FADF7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52D8A2-8EB7-4EFF-9293-CCD7CFF49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8EEB-A709-4DCC-AC03-1FAE1454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2CE6F2-E6C3-4ABD-99AC-D823D931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64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AA657-BE6D-4364-A900-BAD21ED88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30E67D-C220-405C-B0D3-CB2E1F1A1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9C098-7A59-46E6-842D-0A8F7430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471B28-964E-4418-9653-318C5A6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431B6-2D02-41E2-AC52-B608B70D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97A8B-79DA-4887-862F-836EC07B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D1FEDA-25D2-4C2D-B697-77EB2A689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B599DD-85B9-41CD-8354-36FC31EB9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E21FFD-1DBA-4CB4-8F65-5A9A34342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3AE997-0549-4B38-BB5A-EEED23DF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49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02342-3EC9-4A71-ACD8-F1D52F6D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E7751A-8EB8-48BD-A3BF-76D48328E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6F9ACD-0BCB-4C03-92F6-CCD18017A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53E69-57C9-49E4-8F93-E8B9AAC5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F9B92B-DFAC-4798-A769-44C029EB0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3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62DE1-65F7-475A-92BD-EAC9529F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EDB992-FECB-4A8F-B6DE-803E1D01B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C686FA-2FDC-4B4C-8A76-3A3E3163B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847205-E01C-430D-AA66-1F548E96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B0DF3F-740A-41D2-9AA1-119E9EC9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671067-294A-4A2E-9A45-7B87FE18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82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71341-BA20-4D2D-A85F-EE3B6A82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B21468-51A6-487D-AC7B-3BC3708F1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EC8B59-AE70-425F-BE13-218D03107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ED21A8-CC34-4D9C-BF52-DD49CF036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DF3F01-456B-43B1-AA10-A75655C6C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A500303-6D08-4B53-BC5D-1E9DA94E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826189-CC60-42B8-A743-807AF24D3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DE5B3F-42D0-45B9-8CCB-D59058F8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5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31646-4E2F-4894-9D73-0A807486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247E59-3AC4-4C93-A615-19C5FB21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A02C89-EF3E-4FD1-B264-94A6221A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B8B18E-643E-4372-8796-B8EBB6E3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0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49F5D8-D992-4363-8824-67474EFA8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3B4F62-625B-4452-B66F-B4B06D26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3780F-4937-40F9-9CA6-54ADDF88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07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805AF-8F32-4F99-B47C-851A9EC6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338C7A-29E3-4A4A-B07E-7BF40013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2C623B-5815-4B77-82C6-63FF2520C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6D1B4D-5E26-403E-AF69-CE62C89C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2B03E5-9986-4869-A94E-8BEF9D23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8D02B9-8F51-4B27-BA89-E2FF1CCD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6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71A04-8E93-4A09-8818-C75AB345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21F294-A645-4547-9B49-C1DEAE9E9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027B76-7A7A-43E8-8D5D-92B448FC9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82E879-1AE9-43CB-8E08-6D78A69B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7CA8BD-1257-4873-8E60-99581803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C0EF69-7D42-4DA7-BACC-7B98AC83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1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1B816-5DD2-4406-997A-04D8CD26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4C6E03-38DC-4350-83AB-36AE65C28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B33490-FCA2-44A8-B54B-67988CC9F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7C907-927D-47D7-9E00-0FDC72FD58D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AB45F7-5FC1-43D9-B163-CD8C3D3F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723AE3-4EAF-4E87-901F-5504F0C99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FF9F3-4F8D-47B3-8AB6-86CC065A0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60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4B9D1-46AF-48E4-A0D1-46F1E16E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34AF47-5EE9-4963-A2D0-B14A23DE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928" y="891081"/>
            <a:ext cx="6365662" cy="60828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5CAC3-7223-4524-9CF4-B6F738C21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15067"/>
            <a:ext cx="10136697" cy="2494895"/>
          </a:xfrm>
        </p:spPr>
        <p:txBody>
          <a:bodyPr>
            <a:normAutofit/>
          </a:bodyPr>
          <a:lstStyle/>
          <a:p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AF4877-B875-431D-8C4B-80815D560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47973"/>
            <a:ext cx="5925518" cy="514543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муниципальное дошкольное образовательное учреждение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 организация дополнительного профессионального образования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 «Центр развития образования» городского округа Самара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  дошкольные группы</a:t>
            </a:r>
          </a:p>
          <a:p>
            <a:pPr>
              <a:spcBef>
                <a:spcPts val="0"/>
              </a:spcBef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sz="5100" dirty="0">
              <a:solidFill>
                <a:srgbClr val="FF0000"/>
              </a:solidFill>
            </a:endParaRPr>
          </a:p>
          <a:p>
            <a:r>
              <a:rPr lang="ru-RU" sz="5100" dirty="0">
                <a:solidFill>
                  <a:srgbClr val="FF0000"/>
                </a:solidFill>
              </a:rPr>
              <a:t>Уголок математики в</a:t>
            </a:r>
          </a:p>
          <a:p>
            <a:r>
              <a:rPr lang="ru-RU" sz="5100" dirty="0">
                <a:solidFill>
                  <a:srgbClr val="FF0000"/>
                </a:solidFill>
              </a:rPr>
              <a:t> старшей группе</a:t>
            </a:r>
          </a:p>
          <a:p>
            <a:r>
              <a:rPr lang="ru-RU" sz="5100" dirty="0">
                <a:solidFill>
                  <a:srgbClr val="FF0000"/>
                </a:solidFill>
              </a:rPr>
              <a:t> «Дошколята»</a:t>
            </a:r>
          </a:p>
          <a:p>
            <a:endParaRPr lang="ru-RU" dirty="0"/>
          </a:p>
          <a:p>
            <a:r>
              <a:rPr lang="ru-RU" dirty="0"/>
              <a:t>                   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                </a:t>
            </a:r>
            <a:r>
              <a:rPr lang="ru-RU" sz="2600" b="1" dirty="0">
                <a:solidFill>
                  <a:srgbClr val="002060"/>
                </a:solidFill>
              </a:rPr>
              <a:t>    Воспитатель </a:t>
            </a:r>
            <a:r>
              <a:rPr lang="ru-RU" sz="2600" b="1" dirty="0" err="1">
                <a:solidFill>
                  <a:srgbClr val="002060"/>
                </a:solidFill>
              </a:rPr>
              <a:t>Глушковская</a:t>
            </a:r>
            <a:r>
              <a:rPr lang="ru-RU" sz="2600" b="1" dirty="0">
                <a:solidFill>
                  <a:srgbClr val="002060"/>
                </a:solidFill>
              </a:rPr>
              <a:t> Ольга Анатольевна</a:t>
            </a:r>
          </a:p>
          <a:p>
            <a:r>
              <a:rPr lang="ru-RU" sz="2600" b="1" dirty="0">
                <a:solidFill>
                  <a:srgbClr val="002060"/>
                </a:solidFill>
              </a:rPr>
              <a:t>        Воспитатель </a:t>
            </a:r>
            <a:r>
              <a:rPr lang="ru-RU" sz="2600" b="1" dirty="0" err="1">
                <a:solidFill>
                  <a:srgbClr val="002060"/>
                </a:solidFill>
              </a:rPr>
              <a:t>Турпищева</a:t>
            </a:r>
            <a:r>
              <a:rPr lang="ru-RU" sz="2600" b="1" dirty="0">
                <a:solidFill>
                  <a:srgbClr val="002060"/>
                </a:solidFill>
              </a:rPr>
              <a:t> Елена Романовна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2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4B9D1-46AF-48E4-A0D1-46F1E16E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5CAC3-7223-4524-9CF4-B6F738C215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AF4877-B875-431D-8C4B-80815D5607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AFBC21-2572-4A31-81D7-D9F69A0EB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9C83D-B764-4EC7-AD0C-BFCCA7FC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6335A9-0821-44B2-894B-30D8DB98C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96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A9096F-FC12-4088-9AC4-2B03B20F0A23}"/>
              </a:ext>
            </a:extLst>
          </p:cNvPr>
          <p:cNvSpPr/>
          <p:nvPr/>
        </p:nvSpPr>
        <p:spPr>
          <a:xfrm>
            <a:off x="838200" y="184666"/>
            <a:ext cx="7340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Дидактическая игра «Веселая гусеница»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5040CD-6DEA-4701-859D-53833B6BF070}"/>
              </a:ext>
            </a:extLst>
          </p:cNvPr>
          <p:cNvSpPr/>
          <p:nvPr/>
        </p:nvSpPr>
        <p:spPr>
          <a:xfrm>
            <a:off x="5269424" y="888345"/>
            <a:ext cx="5408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Цель: </a:t>
            </a:r>
            <a:r>
              <a:rPr lang="ru-RU" sz="2400" b="1" dirty="0">
                <a:solidFill>
                  <a:srgbClr val="002060"/>
                </a:solidFill>
              </a:rPr>
              <a:t>формирование элементарных математических представлений у детей старшего дошкольного возраста.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1F1372-9969-411D-92A4-A8AAF7DAF6F6}"/>
              </a:ext>
            </a:extLst>
          </p:cNvPr>
          <p:cNvSpPr/>
          <p:nvPr/>
        </p:nvSpPr>
        <p:spPr>
          <a:xfrm>
            <a:off x="5430542" y="2274838"/>
            <a:ext cx="54089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Задачи: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- закреплять умение различать геометрические фигуры;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-  закреплять умение выстраивать цепочки из геометрических фигур по двум или трем  признакам: цвет, форма, размер;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- закреплять счёт порядковый и обратный в пределах 10;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-развивать внимание, мышление, логику и мелкую моторику рук.</a:t>
            </a:r>
          </a:p>
          <a:p>
            <a:pPr marL="342900" indent="-342900">
              <a:buFontTx/>
              <a:buChar char="-"/>
            </a:pPr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01405F-8062-4183-98A8-12DA843AF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81" y="779893"/>
            <a:ext cx="4508123" cy="62491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1FC6FB-B5F1-4F21-886F-A99B25A18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18" y="3904475"/>
            <a:ext cx="4524286" cy="278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21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9C83D-B764-4EC7-AD0C-BFCCA7FC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6335A9-0821-44B2-894B-30D8DB98C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1632"/>
            <a:ext cx="12192000" cy="68896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2867F1-110D-4F70-A2BE-C2F00D51F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262" y="2628108"/>
            <a:ext cx="6153150" cy="3864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79DE5C-F815-4C87-B5A3-C6861F100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" y="-15816"/>
            <a:ext cx="30861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748C94-C31D-49BD-9C11-7825A7A1C8EA}"/>
              </a:ext>
            </a:extLst>
          </p:cNvPr>
          <p:cNvSpPr/>
          <p:nvPr/>
        </p:nvSpPr>
        <p:spPr>
          <a:xfrm>
            <a:off x="3514725" y="365124"/>
            <a:ext cx="713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Дидактическая игра «Клетчатая полянка”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759157-7B52-43D7-A2D3-1830359D8EA9}"/>
              </a:ext>
            </a:extLst>
          </p:cNvPr>
          <p:cNvSpPr/>
          <p:nvPr/>
        </p:nvSpPr>
        <p:spPr>
          <a:xfrm>
            <a:off x="3514724" y="1253469"/>
            <a:ext cx="7458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Цель: </a:t>
            </a:r>
            <a:r>
              <a:rPr lang="ru-RU" sz="2400" b="1" dirty="0">
                <a:solidFill>
                  <a:srgbClr val="002060"/>
                </a:solidFill>
              </a:rPr>
              <a:t>формирование элементарных математических представлений у детей старшего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168582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9C83D-B764-4EC7-AD0C-BFCCA7FC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6335A9-0821-44B2-894B-30D8DB98C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663"/>
            <a:ext cx="12192000" cy="68896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6E2732-5C6C-4C2A-A580-C06C9F605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6" y="2378990"/>
            <a:ext cx="4479010" cy="44790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9A8099-39DA-4244-B6BB-C4E9CB6D4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26" y="2378990"/>
            <a:ext cx="4912962" cy="436406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6DF26A-82F2-4217-B2DC-8CD399C7ABA5}"/>
              </a:ext>
            </a:extLst>
          </p:cNvPr>
          <p:cNvSpPr/>
          <p:nvPr/>
        </p:nvSpPr>
        <p:spPr>
          <a:xfrm>
            <a:off x="1053884" y="232475"/>
            <a:ext cx="8152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            Дидактические авторские игры</a:t>
            </a:r>
          </a:p>
          <a:p>
            <a:endParaRPr lang="ru-RU" sz="3200" dirty="0">
              <a:solidFill>
                <a:srgbClr val="002060"/>
              </a:solidFill>
            </a:endParaRPr>
          </a:p>
          <a:p>
            <a:r>
              <a:rPr lang="ru-RU" sz="3200" b="1" dirty="0">
                <a:solidFill>
                  <a:srgbClr val="002060"/>
                </a:solidFill>
              </a:rPr>
              <a:t>  “Числа-соседи”                    «Веселый кубик»</a:t>
            </a:r>
          </a:p>
        </p:txBody>
      </p:sp>
    </p:spTree>
    <p:extLst>
      <p:ext uri="{BB962C8B-B14F-4D97-AF65-F5344CB8AC3E}">
        <p14:creationId xmlns:p14="http://schemas.microsoft.com/office/powerpoint/2010/main" val="257223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9C83D-B764-4EC7-AD0C-BFCCA7FC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C550121-EC8C-4564-91CA-CA3211349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151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141</Words>
  <Application>Microsoft Office PowerPoint</Application>
  <PresentationFormat>Широкоэкранный</PresentationFormat>
  <Paragraphs>30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Bahnschrift SemiBold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Математический центр группы «Дошколята»</dc:title>
  <dc:creator>Анастасия</dc:creator>
  <cp:lastModifiedBy>Анастасия</cp:lastModifiedBy>
  <cp:revision>36</cp:revision>
  <dcterms:created xsi:type="dcterms:W3CDTF">2022-03-14T18:36:42Z</dcterms:created>
  <dcterms:modified xsi:type="dcterms:W3CDTF">2022-06-24T09:31:40Z</dcterms:modified>
</cp:coreProperties>
</file>